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7"/>
  </p:notesMasterIdLst>
  <p:sldIdLst>
    <p:sldId id="256" r:id="rId2"/>
    <p:sldId id="257" r:id="rId3"/>
    <p:sldId id="263" r:id="rId4"/>
    <p:sldId id="265" r:id="rId5"/>
    <p:sldId id="258" r:id="rId6"/>
    <p:sldId id="259" r:id="rId7"/>
    <p:sldId id="260" r:id="rId8"/>
    <p:sldId id="279" r:id="rId9"/>
    <p:sldId id="280" r:id="rId10"/>
    <p:sldId id="266" r:id="rId11"/>
    <p:sldId id="267" r:id="rId12"/>
    <p:sldId id="268" r:id="rId13"/>
    <p:sldId id="262" r:id="rId14"/>
    <p:sldId id="269" r:id="rId15"/>
    <p:sldId id="270" r:id="rId16"/>
    <p:sldId id="264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06" autoAdjust="0"/>
    <p:restoredTop sz="94640"/>
  </p:normalViewPr>
  <p:slideViewPr>
    <p:cSldViewPr snapToGrid="0" snapToObjects="1">
      <p:cViewPr varScale="1">
        <p:scale>
          <a:sx n="105" d="100"/>
          <a:sy n="105" d="100"/>
        </p:scale>
        <p:origin x="13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30ED9-EB35-C249-A7C6-904C049C3C9E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BE17A-5415-254E-ABDA-AE4753691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98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BE17A-5415-254E-ABDA-AE47536910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33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B2213-5D3E-3847-BDCC-79C8030C0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46435-0632-6445-B6B1-93BE0E428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818A8-34D3-2D42-956D-56FBC325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CF35-5F66-4F4C-A242-CBB07FF459D3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7E808-0CBC-B14F-AA52-738F9EFD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D98F6-73F5-5949-BA51-0F7A6901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FD765-5704-7143-95DB-5253DC6F7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29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A98C4-76EC-CC46-B358-21BA01CD7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C3576-210D-A04C-964F-78860F2C7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E8412-6CBD-A948-8141-119F06181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CF35-5F66-4F4C-A242-CBB07FF459D3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2572A-9A44-DB42-9A1E-4BB0B3CE1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EB5B9-6A24-B74E-88B7-1115BCEAB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FD765-5704-7143-95DB-5253DC6F7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98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412891-776F-E948-8C12-0E9C0A062A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F3036-B49D-074C-B2A2-7E3514543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DEFD8-2B17-D745-9605-9F3939396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CF35-5F66-4F4C-A242-CBB07FF459D3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13920-1E4F-F14D-B024-D3A1DF939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FC803-273F-1549-82F3-B44A288BC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FD765-5704-7143-95DB-5253DC6F7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3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B7921-ADF2-894E-8E1D-E8892E55F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05E5-A01D-CE48-8005-459E8AC35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6A5D0-5465-F04B-A14E-80D40C5FB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CF35-5F66-4F4C-A242-CBB07FF459D3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A4D06-0639-714A-A624-52116F465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7B591-ADFC-5A45-9023-D7342670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FD765-5704-7143-95DB-5253DC6F7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2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2F28-FD8D-134A-BA8F-A4B57E45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2BA25-1538-914D-B276-2439E25FF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88A44-DE5B-734D-884E-8F262BD85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CF35-5F66-4F4C-A242-CBB07FF459D3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83750-CB58-9E49-80B1-CCE745B91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EA8F3-1585-A648-8B6D-09DAAB02F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FD765-5704-7143-95DB-5253DC6F7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0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33F3-6CA8-0345-A4CA-F4588438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3A095-F6AA-E449-85EE-6E7D55FAA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A334F-3F64-724C-B7FC-900242D20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EE6B9-90BF-2048-B426-96BE0C961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CF35-5F66-4F4C-A242-CBB07FF459D3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C3C9D-3D6F-D344-9845-6074A0DF9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7645E-3E6F-D747-AB2D-5BB0EDB7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FD765-5704-7143-95DB-5253DC6F7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64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52D35-6B65-3D40-9C91-AD7026DB2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4679C-5CFA-8544-8533-0616585DE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37DD0-F0D9-0F4B-B958-C82952541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DFBF9-60D4-F44B-92E7-D81487DFA9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6261C-2C74-994A-B023-CBAE3E23E8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0D35E5-C73C-1E42-A367-6EEA5346B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CF35-5F66-4F4C-A242-CBB07FF459D3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08F38C-6BAD-2F4C-8AD2-BCDC07534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48FF56-21F9-3346-89AF-BFA7D9559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FD765-5704-7143-95DB-5253DC6F7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26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819E-747E-A94C-8564-537298F63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E7B95-5E75-3A4D-83D4-E803BE03E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CF35-5F66-4F4C-A242-CBB07FF459D3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C70C0-68D4-8947-98B2-EE35B3A9C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EBCA6F-3161-A24D-AC05-B8AB2B928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FD765-5704-7143-95DB-5253DC6F7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18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767FB4-4432-5648-939B-CB2B761EA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CF35-5F66-4F4C-A242-CBB07FF459D3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537DD-C2B4-714E-B9DC-E72FADAD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00D38-6A20-AD4A-8241-55CA524A7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FD765-5704-7143-95DB-5253DC6F7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2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415BE-F42B-BE47-A1A1-BB56D652A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EDABF-3F28-E94A-9E1A-F4C79E0C0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500A4-D942-884E-AD42-B1FC24629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5F239-3D7F-A344-B6D1-D1B6D8B50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CF35-5F66-4F4C-A242-CBB07FF459D3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80EF3-A9D9-754F-B9DD-AA9DA8ED4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9C561-8302-D649-8E28-6CF1A47CB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FD765-5704-7143-95DB-5253DC6F7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12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C6893-AA72-D34F-8DDA-F776C315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A98E3-49DE-124C-B2CD-F95D343B86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27BCB-F470-ED47-974B-0FC928D84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34210-CB81-BD4B-B778-CFB07A731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CF35-5F66-4F4C-A242-CBB07FF459D3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1B65C8-279B-4E48-B05D-FA03F0F92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3B994-1E66-7144-9D4A-72F27444A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FD765-5704-7143-95DB-5253DC6F7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5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D32EE0-91D6-534F-9746-C8401DADB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3A308-A4F4-4A48-9981-A56F4AE79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895D8-FEF4-4141-B6C2-CBA87887C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ECF35-5F66-4F4C-A242-CBB07FF459D3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2490-0732-CE4B-B80A-0B3750D07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A5D0E-BAEE-8943-A47A-852234222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FD765-5704-7143-95DB-5253DC6F7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32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ba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5E981-4D82-6B45-B156-89D4C41DA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7862" y="2185987"/>
            <a:ext cx="6081837" cy="1323975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Rockwell Nova Cond" panose="02060503020205020403" pitchFamily="18" charset="0"/>
                <a:cs typeface="MV Boli" panose="020F0502020204030204" pitchFamily="34" charset="0"/>
              </a:rPr>
              <a:t>Sports Betting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6DA23-0D70-A544-8122-CA7A9CB11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27275"/>
          </a:xfrm>
        </p:spPr>
        <p:txBody>
          <a:bodyPr>
            <a:noAutofit/>
          </a:bodyPr>
          <a:lstStyle/>
          <a:p>
            <a:endParaRPr lang="en-US" dirty="0">
              <a:latin typeface="Rockwell Nova" panose="020F0502020204030204" pitchFamily="34" charset="0"/>
              <a:cs typeface="Rockwell Nova" panose="020F050202020403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ckwell Nova" panose="020F0502020204030204" pitchFamily="34" charset="0"/>
                <a:cs typeface="Rockwell Nova" panose="020F0502020204030204" pitchFamily="34" charset="0"/>
              </a:rPr>
              <a:t>Starting Lineup:</a:t>
            </a:r>
          </a:p>
          <a:p>
            <a:r>
              <a:rPr lang="en-US" dirty="0">
                <a:solidFill>
                  <a:schemeClr val="bg1"/>
                </a:solidFill>
                <a:latin typeface="Rockwell Nova" panose="020F0502020204030204" pitchFamily="34" charset="0"/>
                <a:cs typeface="Rockwell Nova" panose="020F0502020204030204" pitchFamily="34" charset="0"/>
              </a:rPr>
              <a:t>Point Guard – Enyo</a:t>
            </a:r>
          </a:p>
          <a:p>
            <a:r>
              <a:rPr lang="en-US" dirty="0">
                <a:solidFill>
                  <a:schemeClr val="bg1"/>
                </a:solidFill>
                <a:latin typeface="Rockwell Nova" panose="020F0502020204030204" pitchFamily="34" charset="0"/>
                <a:cs typeface="Rockwell Nova" panose="020F0502020204030204" pitchFamily="34" charset="0"/>
              </a:rPr>
              <a:t>Power Forward – Ric</a:t>
            </a:r>
          </a:p>
          <a:p>
            <a:r>
              <a:rPr lang="en-US" dirty="0">
                <a:solidFill>
                  <a:schemeClr val="bg1"/>
                </a:solidFill>
                <a:latin typeface="Rockwell Nova" panose="020F0502020204030204" pitchFamily="34" charset="0"/>
                <a:cs typeface="Rockwell Nova" panose="020F0502020204030204" pitchFamily="34" charset="0"/>
              </a:rPr>
              <a:t>Center - Welchman</a:t>
            </a:r>
          </a:p>
        </p:txBody>
      </p:sp>
    </p:spTree>
    <p:extLst>
      <p:ext uri="{BB962C8B-B14F-4D97-AF65-F5344CB8AC3E}">
        <p14:creationId xmlns:p14="http://schemas.microsoft.com/office/powerpoint/2010/main" val="245319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2DB05-C873-4FEF-A538-2A08CAB7C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Exploration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2DE46-B4D7-4F2D-B4DD-2A0144B31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Our data came from an importable package called </a:t>
            </a:r>
            <a:r>
              <a:rPr lang="en-US" dirty="0" err="1">
                <a:solidFill>
                  <a:srgbClr val="0070C0"/>
                </a:solidFill>
              </a:rPr>
              <a:t>nba_api</a:t>
            </a:r>
            <a:r>
              <a:rPr lang="en-US" dirty="0">
                <a:solidFill>
                  <a:srgbClr val="0070C0"/>
                </a:solidFill>
              </a:rPr>
              <a:t>.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It is completely free and requests data directly from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www.nba.com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Was able to use this API to create JSONs and CSVs of all the historical data for all the NBA teams. It is a very detailed source and honestly hard to parse through and clean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Another source we used was from basketball-reference.com. It contains tables of common stats that can be downloaded as CSV for all NBA teams for each season. It also contains an API package to install on Python.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Very easy to use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data was cleaned and sorted through with PANDAS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often used functions such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df.dropna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(),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df.rename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(),  and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df.merge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 as well as for loops to get the data looking the way we wanted it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Only used data from the 2019-2020 season to keeps things simple</a:t>
            </a:r>
          </a:p>
        </p:txBody>
      </p:sp>
    </p:spTree>
    <p:extLst>
      <p:ext uri="{BB962C8B-B14F-4D97-AF65-F5344CB8AC3E}">
        <p14:creationId xmlns:p14="http://schemas.microsoft.com/office/powerpoint/2010/main" val="415815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26D80-742C-4413-B1CD-1F0B03F4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Analysis, 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FBF9-BAAD-4BF3-B35E-853ABA5FD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From our data, we were able to gather all kinds of stats about each team; from how many games each team has played to how many assists they had.</a:t>
            </a:r>
          </a:p>
          <a:p>
            <a:r>
              <a:rPr lang="en-US" sz="2800" dirty="0"/>
              <a:t>We created a correlation matrix along with a seaborn heat map (seaborn is a statistical data visualization library) to see which statistics correlated with what (specifically which statistics correlated with total wins per team.)</a:t>
            </a:r>
          </a:p>
          <a:p>
            <a:pPr lvl="1"/>
            <a:r>
              <a:rPr lang="en-US" sz="2800" dirty="0"/>
              <a:t>Good starting place to concretely see which stats are important instead of just guessing</a:t>
            </a:r>
          </a:p>
        </p:txBody>
      </p:sp>
    </p:spTree>
    <p:extLst>
      <p:ext uri="{BB962C8B-B14F-4D97-AF65-F5344CB8AC3E}">
        <p14:creationId xmlns:p14="http://schemas.microsoft.com/office/powerpoint/2010/main" val="1010499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F3401DB8-B2C5-42EC-B17D-4F94E5C20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30" y="945700"/>
            <a:ext cx="6602156" cy="57721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E071BE-6E39-42E9-A59C-F22BDFCB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22137"/>
          </a:xfrm>
        </p:spPr>
        <p:txBody>
          <a:bodyPr>
            <a:normAutofit/>
          </a:bodyPr>
          <a:lstStyle/>
          <a:p>
            <a:r>
              <a:rPr lang="en-US" sz="3200" dirty="0"/>
              <a:t>Too many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EA68D-296C-4381-A3C7-624D41235D9F}"/>
              </a:ext>
            </a:extLst>
          </p:cNvPr>
          <p:cNvSpPr txBox="1"/>
          <p:nvPr/>
        </p:nvSpPr>
        <p:spPr>
          <a:xfrm rot="16200000">
            <a:off x="7882689" y="3462698"/>
            <a:ext cx="16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85281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5CE59CE2-020C-4945-B4D8-4D2781CF4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32" y="1308856"/>
            <a:ext cx="8134736" cy="554914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E9643D-2E54-44F0-84CB-76F6FB1CF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90950"/>
          </a:xfrm>
        </p:spPr>
        <p:txBody>
          <a:bodyPr>
            <a:normAutofit/>
          </a:bodyPr>
          <a:lstStyle/>
          <a:p>
            <a:r>
              <a:rPr lang="en-US" sz="2800" dirty="0"/>
              <a:t>Narrowed Seaborn Heat Map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1800" dirty="0"/>
              <a:t>What correlations can you see?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825E3-E2C7-4996-B81B-0A4B02A51926}"/>
              </a:ext>
            </a:extLst>
          </p:cNvPr>
          <p:cNvSpPr txBox="1"/>
          <p:nvPr/>
        </p:nvSpPr>
        <p:spPr>
          <a:xfrm rot="16200000">
            <a:off x="9151931" y="3244334"/>
            <a:ext cx="165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2452229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0753B0A4-BEFB-42CC-A8D0-3643618F6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579" y="1289305"/>
            <a:ext cx="7485813" cy="561436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747D09-49DD-44B9-9DA7-8001795CC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Number of Points Scored per Game is Highly Correlated to Number of Wins…. Right?</a:t>
            </a:r>
          </a:p>
        </p:txBody>
      </p:sp>
    </p:spTree>
    <p:extLst>
      <p:ext uri="{BB962C8B-B14F-4D97-AF65-F5344CB8AC3E}">
        <p14:creationId xmlns:p14="http://schemas.microsoft.com/office/powerpoint/2010/main" val="523936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FF1533A-5FF4-4A15-964D-BE278F305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14" y="994937"/>
            <a:ext cx="7437126" cy="55778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48608-26FC-487E-A7DE-1ABFBEE4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20611"/>
          </a:xfrm>
        </p:spPr>
        <p:txBody>
          <a:bodyPr>
            <a:normAutofit/>
          </a:bodyPr>
          <a:lstStyle/>
          <a:p>
            <a:r>
              <a:rPr lang="en-US" sz="2800" dirty="0"/>
              <a:t>2 Points, 3 Points, or Free Throws?</a:t>
            </a:r>
          </a:p>
        </p:txBody>
      </p:sp>
    </p:spTree>
    <p:extLst>
      <p:ext uri="{BB962C8B-B14F-4D97-AF65-F5344CB8AC3E}">
        <p14:creationId xmlns:p14="http://schemas.microsoft.com/office/powerpoint/2010/main" val="3936621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92C7A62-9306-4724-8914-87C3733AF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77" y="484631"/>
            <a:ext cx="7855846" cy="5891885"/>
          </a:xfrm>
        </p:spPr>
      </p:pic>
    </p:spTree>
    <p:extLst>
      <p:ext uri="{BB962C8B-B14F-4D97-AF65-F5344CB8AC3E}">
        <p14:creationId xmlns:p14="http://schemas.microsoft.com/office/powerpoint/2010/main" val="18269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98742AE9-1E4F-40CC-BE8C-B98104720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77" y="332893"/>
            <a:ext cx="8038726" cy="6029045"/>
          </a:xfrm>
        </p:spPr>
      </p:pic>
    </p:spTree>
    <p:extLst>
      <p:ext uri="{BB962C8B-B14F-4D97-AF65-F5344CB8AC3E}">
        <p14:creationId xmlns:p14="http://schemas.microsoft.com/office/powerpoint/2010/main" val="2838446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DF10-4643-43B2-B13B-801AFF50A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62031"/>
          </a:xfrm>
        </p:spPr>
        <p:txBody>
          <a:bodyPr>
            <a:normAutofit/>
          </a:bodyPr>
          <a:lstStyle/>
          <a:p>
            <a:r>
              <a:rPr lang="en-US" sz="2800" dirty="0"/>
              <a:t>Offensive Rebound or Defensive Rebound?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4AB9386-32B1-4C8D-9047-254446500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32" y="1446663"/>
            <a:ext cx="5852172" cy="4389129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47CB3F7-B1D3-42D4-8748-C79CDEA16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6662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79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6383-3FB1-4522-8095-BDAF31C2E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95528"/>
          </a:xfrm>
        </p:spPr>
        <p:txBody>
          <a:bodyPr>
            <a:normAutofit/>
          </a:bodyPr>
          <a:lstStyle/>
          <a:p>
            <a:r>
              <a:rPr lang="en-US" sz="2800" dirty="0"/>
              <a:t>Offensive Rebound or Defensive Rebound?: In Depth Analysis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B4CE366-4E0A-4D84-A2F4-56061915E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8930"/>
            <a:ext cx="5852172" cy="4389129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7F1DDA9-4D8C-40B5-A6FF-87E5FB54A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72" y="153892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6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asketball hoop against the sky">
            <a:extLst>
              <a:ext uri="{FF2B5EF4-FFF2-40B4-BE49-F238E27FC236}">
                <a16:creationId xmlns:a16="http://schemas.microsoft.com/office/drawing/2014/main" id="{ABF551D6-0711-0B40-BF2E-1AD0F689BF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 descr="A picture containing text, newspaper, old, group&#10;&#10;Description automatically generated">
            <a:extLst>
              <a:ext uri="{FF2B5EF4-FFF2-40B4-BE49-F238E27FC236}">
                <a16:creationId xmlns:a16="http://schemas.microsoft.com/office/drawing/2014/main" id="{CF259374-DE9C-8745-B3F3-FFD9DF79A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4632" y="2285069"/>
            <a:ext cx="3517119" cy="2281715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6C885632-35BA-314F-8CBA-A63447E40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895" y="2428622"/>
            <a:ext cx="3537345" cy="1980913"/>
          </a:xfrm>
          <a:prstGeom prst="rect">
            <a:avLst/>
          </a:prstGeom>
        </p:spPr>
      </p:pic>
      <p:pic>
        <p:nvPicPr>
          <p:cNvPr id="7" name="Picture 6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CB2CB85C-48DE-0441-B5B0-6D1C81223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0421" y="2428622"/>
            <a:ext cx="3517120" cy="199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05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E37C-A4AE-49F0-A151-968139CF8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20611"/>
          </a:xfrm>
        </p:spPr>
        <p:txBody>
          <a:bodyPr>
            <a:normAutofit/>
          </a:bodyPr>
          <a:lstStyle/>
          <a:p>
            <a:r>
              <a:rPr lang="en-US" sz="2800" dirty="0"/>
              <a:t>Using Statistical Analysis to try and predict the out of the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B61CE-7E76-4B5F-8F4A-3E9B51649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266092"/>
            <a:ext cx="10058400" cy="490610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Using the correlation matrix, we able to pinpoint which stats to use with a simple prediction algorithm.</a:t>
            </a:r>
          </a:p>
          <a:p>
            <a:r>
              <a:rPr lang="en-US" dirty="0"/>
              <a:t>Only used 3 main variables: points each team scored, how many wins each team had, and home team advantage. Even with just these 3 variables, the calculations can get complicated.  </a:t>
            </a:r>
          </a:p>
          <a:p>
            <a:r>
              <a:rPr lang="en-US" dirty="0"/>
              <a:t>Used 4 systems and historical data from 2019-2020 season to try and predict outcomes of the 2020-2021 season so far</a:t>
            </a:r>
          </a:p>
          <a:p>
            <a:pPr lvl="1"/>
            <a:r>
              <a:rPr lang="en-US" dirty="0"/>
              <a:t>Win/Loss %:  using the percentage of games won to predict if a team is going to win. The team with the higher win/loss% is most likely to win</a:t>
            </a:r>
          </a:p>
          <a:p>
            <a:pPr lvl="1"/>
            <a:r>
              <a:rPr lang="en-US" dirty="0"/>
              <a:t>Home Team Win: always predict the home team winning</a:t>
            </a:r>
          </a:p>
          <a:p>
            <a:pPr lvl="1"/>
            <a:r>
              <a:rPr lang="en-US" dirty="0"/>
              <a:t>Goal Difference with Home Team Advantage: doing a series of calculations based on how many pts each team scored to create a ranking system</a:t>
            </a:r>
          </a:p>
          <a:p>
            <a:pPr lvl="1"/>
            <a:r>
              <a:rPr lang="en-US" dirty="0"/>
              <a:t>Ridge Regression: a special form of linear regression that considers the correlations between the variables (function part of </a:t>
            </a:r>
            <a:r>
              <a:rPr lang="en-US" dirty="0" err="1"/>
              <a:t>sklearn</a:t>
            </a:r>
            <a:r>
              <a:rPr lang="en-US" dirty="0"/>
              <a:t> module)</a:t>
            </a:r>
          </a:p>
        </p:txBody>
      </p:sp>
    </p:spTree>
    <p:extLst>
      <p:ext uri="{BB962C8B-B14F-4D97-AF65-F5344CB8AC3E}">
        <p14:creationId xmlns:p14="http://schemas.microsoft.com/office/powerpoint/2010/main" val="3807806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06B50-95E7-4F6F-AE8D-D6FEAA2D6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22137"/>
          </a:xfrm>
        </p:spPr>
        <p:txBody>
          <a:bodyPr/>
          <a:lstStyle/>
          <a:p>
            <a:r>
              <a:rPr lang="en-US" dirty="0"/>
              <a:t>Ridge Regression: Explained</a:t>
            </a:r>
          </a:p>
        </p:txBody>
      </p:sp>
      <p:pic>
        <p:nvPicPr>
          <p:cNvPr id="1028" name="Picture 4" descr="Image result for ridge regression">
            <a:extLst>
              <a:ext uri="{FF2B5EF4-FFF2-40B4-BE49-F238E27FC236}">
                <a16:creationId xmlns:a16="http://schemas.microsoft.com/office/drawing/2014/main" id="{35B98AC5-12B1-408F-9FEE-83556F67EF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170" y="1406769"/>
            <a:ext cx="7203660" cy="489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053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14630-F48A-405D-B6C9-46AFD774A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06543"/>
          </a:xfrm>
        </p:spPr>
        <p:txBody>
          <a:bodyPr>
            <a:normAutofit/>
          </a:bodyPr>
          <a:lstStyle/>
          <a:p>
            <a:r>
              <a:rPr lang="en-US" sz="2800" dirty="0"/>
              <a:t>Prediction Results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0C8811D7-129F-447D-8480-B8B3E5B5D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233" y="1403350"/>
            <a:ext cx="7801302" cy="5454650"/>
          </a:xfrm>
        </p:spPr>
      </p:pic>
    </p:spTree>
    <p:extLst>
      <p:ext uri="{BB962C8B-B14F-4D97-AF65-F5344CB8AC3E}">
        <p14:creationId xmlns:p14="http://schemas.microsoft.com/office/powerpoint/2010/main" val="1771347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E7D98-2CDE-41CE-B46F-43702D5FE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92476"/>
          </a:xfrm>
        </p:spPr>
        <p:txBody>
          <a:bodyPr>
            <a:normAutofit/>
          </a:bodyPr>
          <a:lstStyle/>
          <a:p>
            <a:r>
              <a:rPr lang="en-US" sz="2800" dirty="0"/>
              <a:t>But…</a:t>
            </a:r>
          </a:p>
        </p:txBody>
      </p:sp>
      <p:pic>
        <p:nvPicPr>
          <p:cNvPr id="5" name="Content Placeholder 4" descr="Icon&#10;&#10;Description automatically generated with medium confidence">
            <a:extLst>
              <a:ext uri="{FF2B5EF4-FFF2-40B4-BE49-F238E27FC236}">
                <a16:creationId xmlns:a16="http://schemas.microsoft.com/office/drawing/2014/main" id="{AA121F72-91EB-4BDC-9ABB-43D5F77AE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48" y="484632"/>
            <a:ext cx="6356487" cy="6056967"/>
          </a:xfrm>
        </p:spPr>
      </p:pic>
    </p:spTree>
    <p:extLst>
      <p:ext uri="{BB962C8B-B14F-4D97-AF65-F5344CB8AC3E}">
        <p14:creationId xmlns:p14="http://schemas.microsoft.com/office/powerpoint/2010/main" val="3003603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FB80-0841-4010-BEED-FCD1A1F6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48746"/>
          </a:xfrm>
        </p:spPr>
        <p:txBody>
          <a:bodyPr>
            <a:normAutofit/>
          </a:bodyPr>
          <a:lstStyle/>
          <a:p>
            <a:r>
              <a:rPr lang="en-US" sz="2800" dirty="0"/>
              <a:t>Conclusions?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E1EBE-42E6-4DA6-93A7-041917011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968" y="1403604"/>
            <a:ext cx="10058400" cy="40507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Talent matters, but not as much as you would think</a:t>
            </a:r>
          </a:p>
          <a:p>
            <a:r>
              <a:rPr lang="en-US" dirty="0"/>
              <a:t>Statistical analysis works and can strongly predict the outcome of games (some what)</a:t>
            </a:r>
          </a:p>
          <a:p>
            <a:r>
              <a:rPr lang="en-US" dirty="0"/>
              <a:t>THINK BIG: Machine Learning</a:t>
            </a:r>
          </a:p>
          <a:p>
            <a:pPr lvl="1"/>
            <a:r>
              <a:rPr lang="en-US" dirty="0"/>
              <a:t>We can use machine learning in the future to analyze the prediction system and to create a more complicated algorithm with more variables</a:t>
            </a:r>
          </a:p>
          <a:p>
            <a:pPr lvl="1"/>
            <a:r>
              <a:rPr lang="en-US" dirty="0"/>
              <a:t>We could use this to get a more detailed picture about which stats are important to basketball</a:t>
            </a:r>
          </a:p>
          <a:p>
            <a:pPr lvl="1"/>
            <a:r>
              <a:rPr lang="en-US" dirty="0"/>
              <a:t>What we have is a great foundation: regressions are already a common part of machine learning. </a:t>
            </a:r>
          </a:p>
          <a:p>
            <a:pPr lvl="1"/>
            <a:endParaRPr lang="en-US" dirty="0"/>
          </a:p>
          <a:p>
            <a:r>
              <a:rPr lang="en-US" dirty="0"/>
              <a:t>We can use this data to see if it better to bet on the spread when we have more practice with data analytics.</a:t>
            </a:r>
          </a:p>
        </p:txBody>
      </p:sp>
    </p:spTree>
    <p:extLst>
      <p:ext uri="{BB962C8B-B14F-4D97-AF65-F5344CB8AC3E}">
        <p14:creationId xmlns:p14="http://schemas.microsoft.com/office/powerpoint/2010/main" val="2714598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92B2F-F935-48F7-9721-F9D8B2BF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ya Space Cowboy</a:t>
            </a:r>
          </a:p>
        </p:txBody>
      </p:sp>
    </p:spTree>
    <p:extLst>
      <p:ext uri="{BB962C8B-B14F-4D97-AF65-F5344CB8AC3E}">
        <p14:creationId xmlns:p14="http://schemas.microsoft.com/office/powerpoint/2010/main" val="211588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A9D09-387F-084C-8520-899DC528F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2614"/>
            <a:ext cx="10515600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latin typeface="Optima" panose="02000503060000020004" pitchFamily="2" charset="0"/>
              </a:rPr>
              <a:t>“Good teams win; Great teams cover.”</a:t>
            </a:r>
          </a:p>
          <a:p>
            <a:pPr lvl="7"/>
            <a:endParaRPr lang="en-US" dirty="0">
              <a:latin typeface="Optima" panose="02000503060000020004" pitchFamily="2" charset="0"/>
            </a:endParaRPr>
          </a:p>
          <a:p>
            <a:pPr marL="3657600" lvl="8" indent="0">
              <a:buNone/>
            </a:pPr>
            <a:r>
              <a:rPr lang="en-US" dirty="0">
                <a:latin typeface="Optima" panose="02000503060000020004" pitchFamily="2" charset="0"/>
              </a:rPr>
              <a:t>			</a:t>
            </a:r>
            <a:r>
              <a:rPr lang="en-US" i="1" dirty="0">
                <a:latin typeface="Optima" panose="02000503060000020004" pitchFamily="2" charset="0"/>
              </a:rPr>
              <a:t>Ancient Klingon Proverb</a:t>
            </a:r>
          </a:p>
          <a:p>
            <a:pPr lvl="7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347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67434-9B74-4D29-AC0C-D1EFED27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Questions We asked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E108E-1839-4434-8BAE-E856DBB1A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analytics and statistics are important to basketball? What makes a good team?</a:t>
            </a:r>
          </a:p>
          <a:p>
            <a:r>
              <a:rPr lang="en-US" sz="2800" dirty="0"/>
              <a:t>Do good teams always end up winning? Does talent matter?</a:t>
            </a:r>
          </a:p>
          <a:p>
            <a:r>
              <a:rPr lang="en-US" sz="2800" dirty="0"/>
              <a:t>What statistics correlate with number of wins?</a:t>
            </a:r>
          </a:p>
          <a:p>
            <a:r>
              <a:rPr lang="en-US" sz="2800" dirty="0"/>
              <a:t>What statistics should one use when making bets?</a:t>
            </a:r>
          </a:p>
          <a:p>
            <a:r>
              <a:rPr lang="en-US" sz="2800" dirty="0"/>
              <a:t>What  statistics are needed to create a solid prediction system for the outcome of the games?</a:t>
            </a:r>
          </a:p>
        </p:txBody>
      </p:sp>
    </p:spTree>
    <p:extLst>
      <p:ext uri="{BB962C8B-B14F-4D97-AF65-F5344CB8AC3E}">
        <p14:creationId xmlns:p14="http://schemas.microsoft.com/office/powerpoint/2010/main" val="3069039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8E85-CA28-C24D-BCBA-D2E509C9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Rockwell Nova" panose="02060503020205020403" pitchFamily="18" charset="0"/>
              </a:rPr>
              <a:t>What is Basketball?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ADB05-E406-FA47-8399-4A9284FA3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3200" dirty="0">
                <a:latin typeface="Rockwell Nova" panose="02060503020205020403" pitchFamily="18" charset="0"/>
              </a:rPr>
              <a:t>Merriam-Webster defines basketball as…</a:t>
            </a:r>
          </a:p>
        </p:txBody>
      </p:sp>
    </p:spTree>
    <p:extLst>
      <p:ext uri="{BB962C8B-B14F-4D97-AF65-F5344CB8AC3E}">
        <p14:creationId xmlns:p14="http://schemas.microsoft.com/office/powerpoint/2010/main" val="155889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8E85-CA28-C24D-BCBA-D2E509C9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latin typeface="Rockwell Nova" panose="02060503020205020403" pitchFamily="18" charset="0"/>
              </a:rPr>
              <a:t>What is Basketball?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ADB05-E406-FA47-8399-4A9284FA3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3200" dirty="0">
                <a:latin typeface="Rockwell Nova" panose="02060503020205020403" pitchFamily="18" charset="0"/>
              </a:rPr>
              <a:t>Wikipedia defines basketball as…</a:t>
            </a:r>
          </a:p>
        </p:txBody>
      </p:sp>
    </p:spTree>
    <p:extLst>
      <p:ext uri="{BB962C8B-B14F-4D97-AF65-F5344CB8AC3E}">
        <p14:creationId xmlns:p14="http://schemas.microsoft.com/office/powerpoint/2010/main" val="3749010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2FFFCE-3F2F-CA47-BD0B-3694DF3193B3}"/>
              </a:ext>
            </a:extLst>
          </p:cNvPr>
          <p:cNvSpPr txBox="1"/>
          <p:nvPr/>
        </p:nvSpPr>
        <p:spPr>
          <a:xfrm>
            <a:off x="342900" y="3914775"/>
            <a:ext cx="3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902030302020204" pitchFamily="66" charset="0"/>
              </a:rPr>
              <a:t>lol his nickname is joker lmao</a:t>
            </a:r>
          </a:p>
        </p:txBody>
      </p:sp>
    </p:spTree>
    <p:extLst>
      <p:ext uri="{BB962C8B-B14F-4D97-AF65-F5344CB8AC3E}">
        <p14:creationId xmlns:p14="http://schemas.microsoft.com/office/powerpoint/2010/main" val="2137688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88862-FC2A-2843-B90A-163ABD1D0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Gambling 101 </a:t>
            </a:r>
            <a:br>
              <a:rPr lang="en-US" dirty="0"/>
            </a:br>
            <a:r>
              <a:rPr lang="en-US" dirty="0"/>
              <a:t>(or An Introduction into Degeneracy)</a:t>
            </a:r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77CF04C6-6101-1747-853B-E32D96239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725" y="2229644"/>
            <a:ext cx="6977172" cy="3213894"/>
          </a:xfr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5A84B07-7CAE-1944-825F-06827FFE0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368907"/>
              </p:ext>
            </p:extLst>
          </p:nvPr>
        </p:nvGraphicFramePr>
        <p:xfrm>
          <a:off x="7938530" y="2140693"/>
          <a:ext cx="3738605" cy="4087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605">
                  <a:extLst>
                    <a:ext uri="{9D8B030D-6E8A-4147-A177-3AD203B41FA5}">
                      <a16:colId xmlns:a16="http://schemas.microsoft.com/office/drawing/2014/main" val="145424842"/>
                    </a:ext>
                  </a:extLst>
                </a:gridCol>
              </a:tblGrid>
              <a:tr h="1362371">
                <a:tc>
                  <a:txBody>
                    <a:bodyPr/>
                    <a:lstStyle/>
                    <a:p>
                      <a:r>
                        <a:rPr lang="en-US" dirty="0"/>
                        <a:t>Spread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096110"/>
                  </a:ext>
                </a:extLst>
              </a:tr>
              <a:tr h="1362371">
                <a:tc>
                  <a:txBody>
                    <a:bodyPr/>
                    <a:lstStyle/>
                    <a:p>
                      <a:r>
                        <a:rPr lang="en-US" dirty="0"/>
                        <a:t>Money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278087"/>
                  </a:ext>
                </a:extLst>
              </a:tr>
              <a:tr h="1362371">
                <a:tc>
                  <a:txBody>
                    <a:bodyPr/>
                    <a:lstStyle/>
                    <a:p>
                      <a:r>
                        <a:rPr lang="en-US" dirty="0"/>
                        <a:t>Over/Under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051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0844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88862-FC2A-2843-B90A-163ABD1D0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Gambling 101 </a:t>
            </a:r>
            <a:br>
              <a:rPr lang="en-US" dirty="0"/>
            </a:br>
            <a:r>
              <a:rPr lang="en-US" dirty="0"/>
              <a:t>(or An Introduction into Degeneracy)</a:t>
            </a:r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77CF04C6-6101-1747-853B-E32D96239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725" y="2229644"/>
            <a:ext cx="6977172" cy="3213894"/>
          </a:xfr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09DC298-734F-0B41-9920-C06F2E1B4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481749"/>
              </p:ext>
            </p:extLst>
          </p:nvPr>
        </p:nvGraphicFramePr>
        <p:xfrm>
          <a:off x="7316897" y="2514989"/>
          <a:ext cx="4480012" cy="2928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0006">
                  <a:extLst>
                    <a:ext uri="{9D8B030D-6E8A-4147-A177-3AD203B41FA5}">
                      <a16:colId xmlns:a16="http://schemas.microsoft.com/office/drawing/2014/main" val="1207585094"/>
                    </a:ext>
                  </a:extLst>
                </a:gridCol>
                <a:gridCol w="2240006">
                  <a:extLst>
                    <a:ext uri="{9D8B030D-6E8A-4147-A177-3AD203B41FA5}">
                      <a16:colId xmlns:a16="http://schemas.microsoft.com/office/drawing/2014/main" val="851717426"/>
                    </a:ext>
                  </a:extLst>
                </a:gridCol>
              </a:tblGrid>
              <a:tr h="976183">
                <a:tc>
                  <a:txBody>
                    <a:bodyPr/>
                    <a:lstStyle/>
                    <a:p>
                      <a:r>
                        <a:rPr lang="en-US" dirty="0"/>
                        <a:t>$190.91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$210.00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988772"/>
                  </a:ext>
                </a:extLst>
              </a:tr>
              <a:tr h="976183">
                <a:tc>
                  <a:txBody>
                    <a:bodyPr/>
                    <a:lstStyle/>
                    <a:p>
                      <a:r>
                        <a:rPr lang="en-US" dirty="0"/>
                        <a:t>$145.45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$285.00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904620"/>
                  </a:ext>
                </a:extLst>
              </a:tr>
              <a:tr h="976183">
                <a:tc>
                  <a:txBody>
                    <a:bodyPr/>
                    <a:lstStyle/>
                    <a:p>
                      <a:r>
                        <a:rPr lang="en-US" dirty="0"/>
                        <a:t>$190.91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$190.91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305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1777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</TotalTime>
  <Words>775</Words>
  <Application>Microsoft Office PowerPoint</Application>
  <PresentationFormat>Widescreen</PresentationFormat>
  <Paragraphs>82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Comic Sans MS</vt:lpstr>
      <vt:lpstr>Optima</vt:lpstr>
      <vt:lpstr>Rockwell Nova</vt:lpstr>
      <vt:lpstr>Rockwell Nova Cond</vt:lpstr>
      <vt:lpstr>Office Theme</vt:lpstr>
      <vt:lpstr>Sports Betting</vt:lpstr>
      <vt:lpstr>PowerPoint Presentation</vt:lpstr>
      <vt:lpstr>PowerPoint Presentation</vt:lpstr>
      <vt:lpstr>Questions We asked</vt:lpstr>
      <vt:lpstr>What is Basketball?</vt:lpstr>
      <vt:lpstr>What is Basketball?</vt:lpstr>
      <vt:lpstr>PowerPoint Presentation</vt:lpstr>
      <vt:lpstr>Gambling 101  (or An Introduction into Degeneracy)</vt:lpstr>
      <vt:lpstr>Gambling 101  (or An Introduction into Degeneracy)</vt:lpstr>
      <vt:lpstr>Data Exploration </vt:lpstr>
      <vt:lpstr>Analysis, Statistical analysis</vt:lpstr>
      <vt:lpstr>Too many variables</vt:lpstr>
      <vt:lpstr>Narrowed Seaborn Heat Map  What correlations can you see?</vt:lpstr>
      <vt:lpstr>Number of Points Scored per Game is Highly Correlated to Number of Wins…. Right?</vt:lpstr>
      <vt:lpstr>2 Points, 3 Points, or Free Throws?</vt:lpstr>
      <vt:lpstr>PowerPoint Presentation</vt:lpstr>
      <vt:lpstr>PowerPoint Presentation</vt:lpstr>
      <vt:lpstr>Offensive Rebound or Defensive Rebound?</vt:lpstr>
      <vt:lpstr>Offensive Rebound or Defensive Rebound?: In Depth Analysis</vt:lpstr>
      <vt:lpstr>Using Statistical Analysis to try and predict the out of the Games</vt:lpstr>
      <vt:lpstr>Ridge Regression: Explained</vt:lpstr>
      <vt:lpstr>Prediction Results</vt:lpstr>
      <vt:lpstr>But…</vt:lpstr>
      <vt:lpstr>Conclusions?</vt:lpstr>
      <vt:lpstr>See ya Space Cowboy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One</dc:title>
  <dc:creator>Michael Welch</dc:creator>
  <cp:lastModifiedBy>Ric Martinez</cp:lastModifiedBy>
  <cp:revision>25</cp:revision>
  <dcterms:created xsi:type="dcterms:W3CDTF">2021-02-06T08:48:40Z</dcterms:created>
  <dcterms:modified xsi:type="dcterms:W3CDTF">2021-02-06T20:31:24Z</dcterms:modified>
</cp:coreProperties>
</file>